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54.png" ContentType="image/png"/>
  <Override PartName="/ppt/media/image53.png" ContentType="image/png"/>
  <Override PartName="/ppt/media/image52.jpeg" ContentType="image/jpeg"/>
  <Override PartName="/ppt/media/image51.png" ContentType="image/png"/>
  <Override PartName="/ppt/media/image50.png" ContentType="image/png"/>
  <Override PartName="/ppt/media/image46.jpeg" ContentType="image/jpeg"/>
  <Override PartName="/ppt/media/image44.png" ContentType="image/png"/>
  <Override PartName="/ppt/media/image43.jpeg" ContentType="image/jpeg"/>
  <Override PartName="/ppt/media/image42.png" ContentType="image/png"/>
  <Override PartName="/ppt/media/image41.png" ContentType="image/png"/>
  <Override PartName="/ppt/media/image40.jpeg" ContentType="image/jpeg"/>
  <Override PartName="/ppt/media/image39.png" ContentType="image/png"/>
  <Override PartName="/ppt/media/image37.jpeg" ContentType="image/jpeg"/>
  <Override PartName="/ppt/media/image15.png" ContentType="image/png"/>
  <Override PartName="/ppt/media/image38.png" ContentType="image/png"/>
  <Override PartName="/ppt/media/image13.png" ContentType="image/png"/>
  <Override PartName="/ppt/media/image10.png" ContentType="image/png"/>
  <Override PartName="/ppt/media/image2.jpeg" ContentType="image/jpeg"/>
  <Override PartName="/ppt/media/image56.jpeg" ContentType="image/jpeg"/>
  <Override PartName="/ppt/media/image1.jpeg" ContentType="image/jpeg"/>
  <Override PartName="/ppt/media/image3.jpeg" ContentType="image/jpeg"/>
  <Override PartName="/ppt/media/image5.jpeg" ContentType="image/jpeg"/>
  <Override PartName="/ppt/media/image17.png" ContentType="image/png"/>
  <Override PartName="/ppt/media/image18.png" ContentType="image/png"/>
  <Override PartName="/ppt/media/image45.png" ContentType="image/png"/>
  <Override PartName="/ppt/media/image20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1.png" ContentType="image/png"/>
  <Override PartName="/ppt/media/image36.png" ContentType="image/png"/>
  <Override PartName="/ppt/media/image14.jpeg" ContentType="image/jpeg"/>
  <Override PartName="/ppt/media/image12.jpeg" ContentType="image/jpeg"/>
  <Override PartName="/ppt/media/image49.jpeg" ContentType="image/jpeg"/>
  <Override PartName="/ppt/media/image16.jpeg" ContentType="image/jpeg"/>
  <Override PartName="/ppt/media/image9.png" ContentType="image/png"/>
  <Override PartName="/ppt/media/image7.png" ContentType="image/png"/>
  <Override PartName="/ppt/media/image8.png" ContentType="image/png"/>
  <Override PartName="/ppt/media/image6.png" ContentType="image/png"/>
  <Override PartName="/ppt/media/image4.png" ContentType="image/png"/>
  <Override PartName="/ppt/media/image26.jpeg" ContentType="image/jpeg"/>
  <Override PartName="/ppt/media/image19.png" ContentType="image/png"/>
  <Override PartName="/ppt/media/image35.jpeg" ContentType="image/jpe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4251240"/>
            <a:ext cx="12189600" cy="2604240"/>
          </a:xfrm>
          <a:prstGeom prst="rect">
            <a:avLst/>
          </a:prstGeom>
          <a:gradFill rotWithShape="0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Line 2"/>
          <p:cNvSpPr/>
          <p:nvPr/>
        </p:nvSpPr>
        <p:spPr>
          <a:xfrm>
            <a:off x="1838880" y="6072480"/>
            <a:ext cx="630720" cy="360"/>
          </a:xfrm>
          <a:prstGeom prst="line">
            <a:avLst/>
          </a:prstGeom>
          <a:ln w="1908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Line 3"/>
          <p:cNvSpPr/>
          <p:nvPr/>
        </p:nvSpPr>
        <p:spPr>
          <a:xfrm flipV="1">
            <a:off x="11663280" y="6300000"/>
            <a:ext cx="360" cy="558000"/>
          </a:xfrm>
          <a:prstGeom prst="line">
            <a:avLst/>
          </a:prstGeom>
          <a:ln w="1908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1283400" y="4914000"/>
            <a:ext cx="69480" cy="1941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Line 5"/>
          <p:cNvSpPr/>
          <p:nvPr/>
        </p:nvSpPr>
        <p:spPr>
          <a:xfrm>
            <a:off x="11183760" y="805320"/>
            <a:ext cx="1008000" cy="360"/>
          </a:xfrm>
          <a:prstGeom prst="line">
            <a:avLst/>
          </a:prstGeom>
          <a:ln w="3492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6095880" y="0"/>
            <a:ext cx="6093360" cy="6855480"/>
          </a:xfrm>
          <a:prstGeom prst="rect">
            <a:avLst/>
          </a:prstGeom>
          <a:gradFill rotWithShape="0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2"/>
          <p:cNvSpPr/>
          <p:nvPr/>
        </p:nvSpPr>
        <p:spPr>
          <a:xfrm>
            <a:off x="1285200" y="1941120"/>
            <a:ext cx="69480" cy="9334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Line 3"/>
          <p:cNvSpPr/>
          <p:nvPr/>
        </p:nvSpPr>
        <p:spPr>
          <a:xfrm>
            <a:off x="1666440" y="3138840"/>
            <a:ext cx="631080" cy="360"/>
          </a:xfrm>
          <a:prstGeom prst="line">
            <a:avLst/>
          </a:prstGeom>
          <a:ln w="19080">
            <a:solidFill>
              <a:schemeClr val="bg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Line 4"/>
          <p:cNvSpPr/>
          <p:nvPr/>
        </p:nvSpPr>
        <p:spPr>
          <a:xfrm>
            <a:off x="11190600" y="800640"/>
            <a:ext cx="1001160" cy="360"/>
          </a:xfrm>
          <a:prstGeom prst="line">
            <a:avLst/>
          </a:prstGeom>
          <a:ln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Line 5"/>
          <p:cNvSpPr/>
          <p:nvPr/>
        </p:nvSpPr>
        <p:spPr>
          <a:xfrm>
            <a:off x="0" y="6168240"/>
            <a:ext cx="1764720" cy="360"/>
          </a:xfrm>
          <a:prstGeom prst="line">
            <a:avLst/>
          </a:prstGeom>
          <a:ln w="1908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Line 6"/>
          <p:cNvSpPr/>
          <p:nvPr/>
        </p:nvSpPr>
        <p:spPr>
          <a:xfrm flipV="1">
            <a:off x="11663280" y="6300000"/>
            <a:ext cx="360" cy="558000"/>
          </a:xfrm>
          <a:prstGeom prst="line">
            <a:avLst/>
          </a:prstGeom>
          <a:ln w="1908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0" y="0"/>
            <a:ext cx="12189600" cy="6855480"/>
          </a:xfrm>
          <a:prstGeom prst="rect">
            <a:avLst/>
          </a:prstGeom>
          <a:gradFill rotWithShape="0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2"/>
          <p:cNvSpPr/>
          <p:nvPr/>
        </p:nvSpPr>
        <p:spPr>
          <a:xfrm>
            <a:off x="687240" y="0"/>
            <a:ext cx="69480" cy="1149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Line 3"/>
          <p:cNvSpPr/>
          <p:nvPr/>
        </p:nvSpPr>
        <p:spPr>
          <a:xfrm>
            <a:off x="11190600" y="800640"/>
            <a:ext cx="1001160" cy="360"/>
          </a:xfrm>
          <a:prstGeom prst="line">
            <a:avLst/>
          </a:prstGeom>
          <a:ln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Line 4"/>
          <p:cNvSpPr/>
          <p:nvPr/>
        </p:nvSpPr>
        <p:spPr>
          <a:xfrm>
            <a:off x="0" y="6168240"/>
            <a:ext cx="1764720" cy="360"/>
          </a:xfrm>
          <a:prstGeom prst="line">
            <a:avLst/>
          </a:prstGeom>
          <a:ln w="1908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Line 5"/>
          <p:cNvSpPr/>
          <p:nvPr/>
        </p:nvSpPr>
        <p:spPr>
          <a:xfrm flipV="1">
            <a:off x="11663280" y="6300000"/>
            <a:ext cx="360" cy="558000"/>
          </a:xfrm>
          <a:prstGeom prst="line">
            <a:avLst/>
          </a:prstGeom>
          <a:ln w="1908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6"/>
          <p:cNvSpPr/>
          <p:nvPr/>
        </p:nvSpPr>
        <p:spPr>
          <a:xfrm>
            <a:off x="11192400" y="802800"/>
            <a:ext cx="1001160" cy="360"/>
          </a:xfrm>
          <a:prstGeom prst="line">
            <a:avLst/>
          </a:prstGeom>
          <a:ln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Line 7"/>
          <p:cNvSpPr/>
          <p:nvPr/>
        </p:nvSpPr>
        <p:spPr>
          <a:xfrm flipV="1">
            <a:off x="11661840" y="6301800"/>
            <a:ext cx="360" cy="557640"/>
          </a:xfrm>
          <a:prstGeom prst="line">
            <a:avLst/>
          </a:prstGeom>
          <a:ln w="1908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4251240"/>
            <a:ext cx="12189600" cy="2604240"/>
          </a:xfrm>
          <a:prstGeom prst="rect">
            <a:avLst/>
          </a:prstGeom>
          <a:gradFill rotWithShape="0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1379520" y="4878000"/>
            <a:ext cx="141480" cy="1977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Line 3"/>
          <p:cNvSpPr/>
          <p:nvPr/>
        </p:nvSpPr>
        <p:spPr>
          <a:xfrm>
            <a:off x="1956960" y="5807880"/>
            <a:ext cx="930600" cy="360"/>
          </a:xfrm>
          <a:prstGeom prst="line">
            <a:avLst/>
          </a:prstGeom>
          <a:ln w="255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Line 4"/>
          <p:cNvSpPr/>
          <p:nvPr/>
        </p:nvSpPr>
        <p:spPr>
          <a:xfrm flipV="1">
            <a:off x="11076840" y="0"/>
            <a:ext cx="360" cy="1371600"/>
          </a:xfrm>
          <a:prstGeom prst="line">
            <a:avLst/>
          </a:prstGeom>
          <a:ln w="25560">
            <a:solidFill>
              <a:schemeClr val="bg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bit.ly/2A9VfiY" TargetMode="Externa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hyperlink" Target="https://github.com/microsoft/PowerPlatform-CdsServiceClient" TargetMode="External"/><Relationship Id="rId1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Placeholder 7" descr=""/>
          <p:cNvPicPr/>
          <p:nvPr/>
        </p:nvPicPr>
        <p:blipFill>
          <a:blip r:embed="rId1"/>
          <a:srcRect l="0" t="258" r="0" b="26189"/>
          <a:stretch/>
        </p:blipFill>
        <p:spPr>
          <a:xfrm>
            <a:off x="0" y="0"/>
            <a:ext cx="12189600" cy="4480920"/>
          </a:xfrm>
          <a:prstGeom prst="rect">
            <a:avLst/>
          </a:prstGeom>
          <a:ln>
            <a:noFill/>
          </a:ln>
        </p:spPr>
      </p:pic>
      <p:sp>
        <p:nvSpPr>
          <p:cNvPr id="175" name="CustomShape 1"/>
          <p:cNvSpPr/>
          <p:nvPr/>
        </p:nvSpPr>
        <p:spPr>
          <a:xfrm>
            <a:off x="1694160" y="4626720"/>
            <a:ext cx="9093600" cy="13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Avenir Next LT Pro"/>
                <a:ea typeface="DejaVu Sans"/>
              </a:rPr>
              <a:t>What’s new in FakeXrmEasy (with .net core 3.1)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1694160" y="6159240"/>
            <a:ext cx="433872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What’s new in v2.x of FakeXrmEasy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8849880" y="618768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  <a:spcAft>
                <a:spcPts val="601"/>
              </a:spcAft>
            </a:pPr>
            <a:fld id="{735EE054-BD9D-4983-9BCE-44A20B7B104F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1527480" y="1700280"/>
            <a:ext cx="4141080" cy="153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What’s new in v2.x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614880" y="6187680"/>
            <a:ext cx="3254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3"/>
          <p:cNvSpPr/>
          <p:nvPr/>
        </p:nvSpPr>
        <p:spPr>
          <a:xfrm>
            <a:off x="8849880" y="618768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751221C-4288-4C36-B9BA-803002EFC4B8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64" name="CustomShape 4"/>
          <p:cNvSpPr/>
          <p:nvPr/>
        </p:nvSpPr>
        <p:spPr>
          <a:xfrm>
            <a:off x="1527480" y="3279960"/>
            <a:ext cx="4141080" cy="69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be005a"/>
                </a:solidFill>
                <a:latin typeface="Speak Pro"/>
                <a:ea typeface="DejaVu Sans"/>
              </a:rPr>
              <a:t>New Middleware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5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39240" cy="482040"/>
          </a:xfrm>
          <a:prstGeom prst="rect">
            <a:avLst/>
          </a:prstGeom>
          <a:ln>
            <a:noFill/>
          </a:ln>
        </p:spPr>
      </p:pic>
      <p:sp>
        <p:nvSpPr>
          <p:cNvPr id="266" name="CustomShape 5"/>
          <p:cNvSpPr/>
          <p:nvPr/>
        </p:nvSpPr>
        <p:spPr>
          <a:xfrm>
            <a:off x="6799680" y="1554480"/>
            <a:ext cx="5209920" cy="38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There was up to 1 FakeMessageExecutor per OrganizationRequest in v1.x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Now each OrganizationRequest runs through a </a:t>
            </a:r>
            <a:r>
              <a:rPr b="1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configurable pipeline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Much more </a:t>
            </a:r>
            <a:r>
              <a:rPr b="1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decoupled</a:t>
            </a: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 and </a:t>
            </a:r>
            <a:r>
              <a:rPr b="1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extensible</a:t>
            </a: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 implementation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3"/>
          <a:stretch/>
        </p:blipFill>
        <p:spPr>
          <a:xfrm>
            <a:off x="2415600" y="3749040"/>
            <a:ext cx="4305600" cy="283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1527480" y="1700280"/>
            <a:ext cx="4141080" cy="153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What’s new in v2.x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614880" y="6187680"/>
            <a:ext cx="3254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8849880" y="618768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B732836-6AEE-4388-8789-60053DA7CA7E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71" name="CustomShape 4"/>
          <p:cNvSpPr/>
          <p:nvPr/>
        </p:nvSpPr>
        <p:spPr>
          <a:xfrm>
            <a:off x="1527480" y="3279960"/>
            <a:ext cx="4141080" cy="69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be005a"/>
                </a:solidFill>
                <a:latin typeface="Speak Pro"/>
                <a:ea typeface="DejaVu Sans"/>
              </a:rPr>
              <a:t>GitHub Actions + GitHub Packages for CI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72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39240" cy="48204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3"/>
          <a:stretch/>
        </p:blipFill>
        <p:spPr>
          <a:xfrm>
            <a:off x="4846320" y="3750480"/>
            <a:ext cx="7108920" cy="2558160"/>
          </a:xfrm>
          <a:prstGeom prst="rect">
            <a:avLst/>
          </a:prstGeom>
          <a:ln>
            <a:noFill/>
          </a:ln>
        </p:spPr>
      </p:pic>
      <p:sp>
        <p:nvSpPr>
          <p:cNvPr id="274" name="CustomShape 5"/>
          <p:cNvSpPr/>
          <p:nvPr/>
        </p:nvSpPr>
        <p:spPr>
          <a:xfrm>
            <a:off x="6400800" y="641520"/>
            <a:ext cx="5209920" cy="38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Using AppVeyor in v1.x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GitHub Actions in v2: Built-in / integrated workflow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GitHub Packages: ideal for CI / private projects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1527480" y="1700280"/>
            <a:ext cx="4141080" cy="153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What’s new in v2.x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614880" y="6187680"/>
            <a:ext cx="3254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8849880" y="618768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FC3FD05-525B-484E-A14A-ABCD67036F32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78" name="CustomShape 4"/>
          <p:cNvSpPr/>
          <p:nvPr/>
        </p:nvSpPr>
        <p:spPr>
          <a:xfrm>
            <a:off x="1527480" y="3279960"/>
            <a:ext cx="4141080" cy="69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be005a"/>
                </a:solidFill>
                <a:latin typeface="Speak Pro"/>
                <a:ea typeface="DejaVu Sans"/>
              </a:rPr>
              <a:t>PowerShell Core for Builds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79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39240" cy="482040"/>
          </a:xfrm>
          <a:prstGeom prst="rect">
            <a:avLst/>
          </a:prstGeom>
          <a:ln>
            <a:noFill/>
          </a:ln>
        </p:spPr>
      </p:pic>
      <p:sp>
        <p:nvSpPr>
          <p:cNvPr id="280" name="CustomShape 5"/>
          <p:cNvSpPr/>
          <p:nvPr/>
        </p:nvSpPr>
        <p:spPr>
          <a:xfrm>
            <a:off x="6309360" y="1464480"/>
            <a:ext cx="5209920" cy="38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It was using F# build script in v1.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PowerShell Core to support cross-platform builds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3"/>
          <a:stretch/>
        </p:blipFill>
        <p:spPr>
          <a:xfrm>
            <a:off x="2743200" y="3879360"/>
            <a:ext cx="1057680" cy="105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1527480" y="1700280"/>
            <a:ext cx="4141080" cy="153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What’s new in v2.x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614880" y="6187680"/>
            <a:ext cx="3254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8849880" y="618768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5596570-F3A6-4F2D-AFE7-97EE8BB46067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85" name="CustomShape 4"/>
          <p:cNvSpPr/>
          <p:nvPr/>
        </p:nvSpPr>
        <p:spPr>
          <a:xfrm>
            <a:off x="1527480" y="3279960"/>
            <a:ext cx="4141080" cy="69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be005a"/>
                </a:solidFill>
                <a:latin typeface="Speak Pro"/>
                <a:ea typeface="DejaVu Sans"/>
              </a:rPr>
              <a:t>Sonar Quality Gate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86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39240" cy="482040"/>
          </a:xfrm>
          <a:prstGeom prst="rect">
            <a:avLst/>
          </a:prstGeom>
          <a:ln>
            <a:noFill/>
          </a:ln>
        </p:spPr>
      </p:pic>
      <p:pic>
        <p:nvPicPr>
          <p:cNvPr id="287" name="" descr=""/>
          <p:cNvPicPr/>
          <p:nvPr/>
        </p:nvPicPr>
        <p:blipFill>
          <a:blip r:embed="rId3"/>
          <a:stretch/>
        </p:blipFill>
        <p:spPr>
          <a:xfrm>
            <a:off x="5540040" y="3931920"/>
            <a:ext cx="6070680" cy="2001240"/>
          </a:xfrm>
          <a:prstGeom prst="rect">
            <a:avLst/>
          </a:prstGeom>
          <a:ln>
            <a:noFill/>
          </a:ln>
        </p:spPr>
      </p:pic>
      <p:sp>
        <p:nvSpPr>
          <p:cNvPr id="288" name="CustomShape 5"/>
          <p:cNvSpPr/>
          <p:nvPr/>
        </p:nvSpPr>
        <p:spPr>
          <a:xfrm>
            <a:off x="6400800" y="1385280"/>
            <a:ext cx="5209920" cy="38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Consistent Conventions / Rules across Pull Requests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OWASP built-in checks (security)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Code Smells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1527480" y="1700280"/>
            <a:ext cx="4141080" cy="153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What’s new in v2.x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614880" y="6187680"/>
            <a:ext cx="3254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8849880" y="618768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0F0BE97-B41E-4C07-993E-36F2461EE11F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92" name="CustomShape 4"/>
          <p:cNvSpPr/>
          <p:nvPr/>
        </p:nvSpPr>
        <p:spPr>
          <a:xfrm>
            <a:off x="1527480" y="3279960"/>
            <a:ext cx="4141080" cy="69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be005a"/>
                </a:solidFill>
                <a:latin typeface="Speak Pro"/>
                <a:ea typeface="DejaVu Sans"/>
              </a:rPr>
              <a:t>GPG Keys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93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39240" cy="482040"/>
          </a:xfrm>
          <a:prstGeom prst="rect">
            <a:avLst/>
          </a:prstGeom>
          <a:ln>
            <a:noFill/>
          </a:ln>
        </p:spPr>
      </p:pic>
      <p:sp>
        <p:nvSpPr>
          <p:cNvPr id="294" name="CustomShape 5"/>
          <p:cNvSpPr/>
          <p:nvPr/>
        </p:nvSpPr>
        <p:spPr>
          <a:xfrm>
            <a:off x="6309360" y="1005840"/>
            <a:ext cx="5209920" cy="38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Private key linked to GitHub profile as a means of proof of identity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3"/>
          <a:stretch/>
        </p:blipFill>
        <p:spPr>
          <a:xfrm>
            <a:off x="6035040" y="2637000"/>
            <a:ext cx="2980080" cy="2665800"/>
          </a:xfrm>
          <a:prstGeom prst="rect">
            <a:avLst/>
          </a:prstGeom>
          <a:ln>
            <a:noFill/>
          </a:ln>
        </p:spPr>
      </p:pic>
      <p:sp>
        <p:nvSpPr>
          <p:cNvPr id="296" name="CustomShape 6"/>
          <p:cNvSpPr/>
          <p:nvPr/>
        </p:nvSpPr>
        <p:spPr>
          <a:xfrm>
            <a:off x="914400" y="3970800"/>
            <a:ext cx="476712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https://help.github.com/en/github/authenticating-to-github/managing-commit-signature-verification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7" name="" descr=""/>
          <p:cNvPicPr/>
          <p:nvPr/>
        </p:nvPicPr>
        <p:blipFill>
          <a:blip r:embed="rId4"/>
          <a:stretch/>
        </p:blipFill>
        <p:spPr>
          <a:xfrm>
            <a:off x="5935320" y="5029200"/>
            <a:ext cx="4867920" cy="168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1527480" y="1700280"/>
            <a:ext cx="4141080" cy="153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What’s new in v2.x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614880" y="6187680"/>
            <a:ext cx="3254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8849880" y="618768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C2995D3-8C24-48C6-9F78-0D1D23F82B58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01" name="CustomShape 4"/>
          <p:cNvSpPr/>
          <p:nvPr/>
        </p:nvSpPr>
        <p:spPr>
          <a:xfrm>
            <a:off x="1527480" y="3279960"/>
            <a:ext cx="4141080" cy="69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be005a"/>
                </a:solidFill>
                <a:latin typeface="Speak Pro"/>
                <a:ea typeface="DejaVu Sans"/>
              </a:rPr>
              <a:t>DEMO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02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39240" cy="482040"/>
          </a:xfrm>
          <a:prstGeom prst="rect">
            <a:avLst/>
          </a:prstGeom>
          <a:ln>
            <a:noFill/>
          </a:ln>
        </p:spPr>
      </p:pic>
      <p:sp>
        <p:nvSpPr>
          <p:cNvPr id="303" name="CustomShape 5"/>
          <p:cNvSpPr/>
          <p:nvPr/>
        </p:nvSpPr>
        <p:spPr>
          <a:xfrm>
            <a:off x="6400800" y="1385280"/>
            <a:ext cx="5209920" cy="38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04" name="TextShape 6"/>
          <p:cNvSpPr txBox="1"/>
          <p:nvPr/>
        </p:nvSpPr>
        <p:spPr>
          <a:xfrm>
            <a:off x="6583680" y="3310920"/>
            <a:ext cx="539496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https://github.com/DynamicsValue/power-platform-dev-saturday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b2cac">
            <a:alpha val="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1812600" y="4700160"/>
            <a:ext cx="88045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5500" spc="-1" strike="noStrike">
                <a:solidFill>
                  <a:srgbClr val="ffffff"/>
                </a:solidFill>
                <a:latin typeface="Avenir Next LT Pro"/>
                <a:ea typeface="DejaVu Sans"/>
              </a:rPr>
              <a:t>THANK YOU!</a:t>
            </a:r>
            <a:endParaRPr b="0" lang="en-US" sz="5500" spc="-1" strike="noStrike"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1812600" y="5963040"/>
            <a:ext cx="914148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3000" spc="-1" strike="noStrike">
                <a:solidFill>
                  <a:srgbClr val="ffcd6b"/>
                </a:solidFill>
                <a:latin typeface="Speak Pro"/>
                <a:ea typeface="DejaVu Sans"/>
              </a:rPr>
              <a:t>Fill out survey: </a:t>
            </a:r>
            <a:r>
              <a:rPr b="1" lang="en-US" sz="3000" spc="-1" strike="noStrike" u="sng">
                <a:solidFill>
                  <a:srgbClr val="ffffff"/>
                </a:solidFill>
                <a:uFillTx/>
                <a:latin typeface="Speak Pro"/>
                <a:ea typeface="DejaVu Sans"/>
                <a:hlinkClick r:id="rId1"/>
              </a:rPr>
              <a:t>https://bit.ly/2A9VfiY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07" name="Picture 8" descr=""/>
          <p:cNvPicPr/>
          <p:nvPr/>
        </p:nvPicPr>
        <p:blipFill>
          <a:blip r:embed="rId2"/>
          <a:srcRect l="0" t="0" r="0" b="28588"/>
          <a:stretch/>
        </p:blipFill>
        <p:spPr>
          <a:xfrm>
            <a:off x="0" y="0"/>
            <a:ext cx="12189600" cy="4350960"/>
          </a:xfrm>
          <a:prstGeom prst="rect">
            <a:avLst/>
          </a:prstGeom>
          <a:ln>
            <a:noFill/>
          </a:ln>
        </p:spPr>
      </p:pic>
      <p:pic>
        <p:nvPicPr>
          <p:cNvPr id="308" name="" descr=""/>
          <p:cNvPicPr/>
          <p:nvPr/>
        </p:nvPicPr>
        <p:blipFill>
          <a:blip r:embed="rId3"/>
          <a:stretch/>
        </p:blipFill>
        <p:spPr>
          <a:xfrm>
            <a:off x="10003680" y="4700160"/>
            <a:ext cx="2079720" cy="2079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527480" y="1700280"/>
            <a:ext cx="4322520" cy="153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Jordi Montaña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614880" y="6187680"/>
            <a:ext cx="3254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8849880" y="618768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B770F3F-7C17-4725-9C18-CDEDA4290937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181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39240" cy="48204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3"/>
          <a:stretch/>
        </p:blipFill>
        <p:spPr>
          <a:xfrm>
            <a:off x="7772400" y="1954080"/>
            <a:ext cx="3073320" cy="3073320"/>
          </a:xfrm>
          <a:prstGeom prst="rect">
            <a:avLst/>
          </a:prstGeom>
          <a:ln>
            <a:noFill/>
          </a:ln>
        </p:spPr>
      </p:pic>
      <p:sp>
        <p:nvSpPr>
          <p:cNvPr id="183" name="CustomShape 4"/>
          <p:cNvSpPr/>
          <p:nvPr/>
        </p:nvSpPr>
        <p:spPr>
          <a:xfrm>
            <a:off x="2432880" y="4150440"/>
            <a:ext cx="200988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@jordimontana82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4" name="CustomShape 5"/>
          <p:cNvSpPr/>
          <p:nvPr/>
        </p:nvSpPr>
        <p:spPr>
          <a:xfrm>
            <a:off x="1046160" y="4846320"/>
            <a:ext cx="46213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https://www.linkedin.com/in/jordimontana/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4"/>
          <a:stretch/>
        </p:blipFill>
        <p:spPr>
          <a:xfrm>
            <a:off x="731520" y="4846320"/>
            <a:ext cx="605160" cy="31680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5"/>
          <a:stretch/>
        </p:blipFill>
        <p:spPr>
          <a:xfrm>
            <a:off x="1344240" y="4081680"/>
            <a:ext cx="479880" cy="47988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6"/>
          <a:stretch/>
        </p:blipFill>
        <p:spPr>
          <a:xfrm>
            <a:off x="1280160" y="3474720"/>
            <a:ext cx="620280" cy="348120"/>
          </a:xfrm>
          <a:prstGeom prst="rect">
            <a:avLst/>
          </a:prstGeom>
          <a:ln>
            <a:noFill/>
          </a:ln>
        </p:spPr>
      </p:pic>
      <p:sp>
        <p:nvSpPr>
          <p:cNvPr id="188" name="CustomShape 6"/>
          <p:cNvSpPr/>
          <p:nvPr/>
        </p:nvSpPr>
        <p:spPr>
          <a:xfrm>
            <a:off x="2435760" y="3474720"/>
            <a:ext cx="18601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@jordimontana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7"/>
          <a:stretch/>
        </p:blipFill>
        <p:spPr>
          <a:xfrm>
            <a:off x="10607040" y="484632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190" name="CustomShape 7"/>
          <p:cNvSpPr/>
          <p:nvPr/>
        </p:nvSpPr>
        <p:spPr>
          <a:xfrm>
            <a:off x="7863840" y="5212080"/>
            <a:ext cx="28839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Author of #FakeXrmEasy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1527480" y="1700280"/>
            <a:ext cx="4141080" cy="153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Why...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614880" y="6187680"/>
            <a:ext cx="3254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8849880" y="618768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531BA05-8440-4656-90BF-6216170DF411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1527480" y="3279960"/>
            <a:ext cx="4141080" cy="69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500" spc="-1" strike="noStrike">
                <a:solidFill>
                  <a:srgbClr val="be005a"/>
                </a:solidFill>
                <a:latin typeface="Speak Pro"/>
                <a:ea typeface="DejaVu Sans"/>
              </a:rPr>
              <a:t>...Unit Testing?</a:t>
            </a:r>
            <a:endParaRPr b="0" lang="en-US" sz="2500" spc="-1" strike="noStrike">
              <a:latin typeface="Arial"/>
            </a:endParaRPr>
          </a:p>
        </p:txBody>
      </p:sp>
      <p:pic>
        <p:nvPicPr>
          <p:cNvPr id="195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39240" cy="48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1527480" y="1700280"/>
            <a:ext cx="4141080" cy="153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Why...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614880" y="6187680"/>
            <a:ext cx="3254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8849880" y="618768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28919E2-1585-458F-B95B-5ED4508733D0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99" name="CustomShape 4"/>
          <p:cNvSpPr/>
          <p:nvPr/>
        </p:nvSpPr>
        <p:spPr>
          <a:xfrm>
            <a:off x="1527480" y="3279960"/>
            <a:ext cx="4141080" cy="69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500" spc="-1" strike="noStrike">
                <a:solidFill>
                  <a:srgbClr val="be005a"/>
                </a:solidFill>
                <a:latin typeface="Speak Pro"/>
                <a:ea typeface="DejaVu Sans"/>
              </a:rPr>
              <a:t>...Fixing a bug in Production...</a:t>
            </a:r>
            <a:endParaRPr b="0" lang="en-US" sz="2500" spc="-1" strike="noStrike">
              <a:latin typeface="Arial"/>
            </a:endParaRPr>
          </a:p>
        </p:txBody>
      </p:sp>
      <p:pic>
        <p:nvPicPr>
          <p:cNvPr id="200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39240" cy="48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527480" y="1700280"/>
            <a:ext cx="4141080" cy="153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Why...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614880" y="6187680"/>
            <a:ext cx="3254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8849880" y="618768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9978D7A-4D4D-4ED7-A367-DF1C2BBF83C7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1527480" y="3279960"/>
            <a:ext cx="4141080" cy="69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500" spc="-1" strike="noStrike">
                <a:solidFill>
                  <a:srgbClr val="be005a"/>
                </a:solidFill>
                <a:latin typeface="Speak Pro"/>
                <a:ea typeface="DejaVu Sans"/>
              </a:rPr>
              <a:t>...Unit Testing?</a:t>
            </a:r>
            <a:endParaRPr b="0" lang="en-US" sz="2500" spc="-1" strike="noStrike">
              <a:latin typeface="Arial"/>
            </a:endParaRPr>
          </a:p>
        </p:txBody>
      </p:sp>
      <p:pic>
        <p:nvPicPr>
          <p:cNvPr id="205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39240" cy="482040"/>
          </a:xfrm>
          <a:prstGeom prst="rect">
            <a:avLst/>
          </a:prstGeom>
          <a:ln>
            <a:noFill/>
          </a:ln>
        </p:spPr>
      </p:pic>
      <p:sp>
        <p:nvSpPr>
          <p:cNvPr id="206" name="CustomShape 5"/>
          <p:cNvSpPr/>
          <p:nvPr/>
        </p:nvSpPr>
        <p:spPr>
          <a:xfrm>
            <a:off x="6583680" y="1554480"/>
            <a:ext cx="5209920" cy="38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</a:t>
            </a:r>
            <a:r>
              <a:rPr b="1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Proactive</a:t>
            </a: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 as opposed to Reactive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Bring issues closer to devs (us), where they’re easier and more cost efficient to fix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897120" y="122760"/>
            <a:ext cx="71157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Avenir Next LT Pro"/>
                <a:ea typeface="DejaVu Sans"/>
              </a:rPr>
              <a:t>What is FakeXrmEasy?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928800" y="2635560"/>
            <a:ext cx="3254040" cy="49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500" spc="-1" strike="noStrike">
                <a:solidFill>
                  <a:srgbClr val="ffcd6b"/>
                </a:solidFill>
                <a:latin typeface="Speak Pro"/>
                <a:ea typeface="DejaVu Sans"/>
              </a:rPr>
              <a:t>OSS Framework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614880" y="6187680"/>
            <a:ext cx="3254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What’s new in v2.x of FakeXrmEasy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8849880" y="618768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31D4C1F-0CAF-4C1C-9E8B-52E070BF5BF5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11" name="CustomShape 5"/>
          <p:cNvSpPr/>
          <p:nvPr/>
        </p:nvSpPr>
        <p:spPr>
          <a:xfrm>
            <a:off x="4467600" y="2635560"/>
            <a:ext cx="3254040" cy="49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500" spc="-1" strike="noStrike">
                <a:solidFill>
                  <a:srgbClr val="ffcd6b"/>
                </a:solidFill>
                <a:latin typeface="Speak Pro"/>
                <a:ea typeface="DejaVu Sans"/>
              </a:rPr>
              <a:t>177 Stars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12" name="CustomShape 6"/>
          <p:cNvSpPr/>
          <p:nvPr/>
        </p:nvSpPr>
        <p:spPr>
          <a:xfrm>
            <a:off x="8006400" y="2635560"/>
            <a:ext cx="3254040" cy="49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500" spc="-1" strike="noStrike">
                <a:solidFill>
                  <a:srgbClr val="ffcd6b"/>
                </a:solidFill>
                <a:latin typeface="Speak Pro"/>
                <a:ea typeface="DejaVu Sans"/>
              </a:rPr>
              <a:t>140 forks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13" name="CustomShape 7"/>
          <p:cNvSpPr/>
          <p:nvPr/>
        </p:nvSpPr>
        <p:spPr>
          <a:xfrm>
            <a:off x="928800" y="4746960"/>
            <a:ext cx="3254040" cy="49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500" spc="-1" strike="noStrike">
                <a:solidFill>
                  <a:srgbClr val="ffcd6b"/>
                </a:solidFill>
                <a:latin typeface="Speak Pro"/>
                <a:ea typeface="DejaVu Sans"/>
              </a:rPr>
              <a:t>46 contributors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14" name="CustomShape 8"/>
          <p:cNvSpPr/>
          <p:nvPr/>
        </p:nvSpPr>
        <p:spPr>
          <a:xfrm>
            <a:off x="4467600" y="4746960"/>
            <a:ext cx="3254040" cy="49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500" spc="-1" strike="noStrike">
                <a:solidFill>
                  <a:srgbClr val="ffcd6b"/>
                </a:solidFill>
                <a:latin typeface="Speak Pro"/>
                <a:ea typeface="DejaVu Sans"/>
              </a:rPr>
              <a:t>5+ Years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15" name="CustomShape 9"/>
          <p:cNvSpPr/>
          <p:nvPr/>
        </p:nvSpPr>
        <p:spPr>
          <a:xfrm>
            <a:off x="8006400" y="4746960"/>
            <a:ext cx="3254040" cy="49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500" spc="-1" strike="noStrike">
                <a:solidFill>
                  <a:srgbClr val="ffcd6b"/>
                </a:solidFill>
                <a:latin typeface="Speak Pro"/>
                <a:ea typeface="DejaVu Sans"/>
              </a:rPr>
              <a:t>800k downloads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16" name="CustomShape 10"/>
          <p:cNvSpPr/>
          <p:nvPr/>
        </p:nvSpPr>
        <p:spPr>
          <a:xfrm>
            <a:off x="928800" y="3059280"/>
            <a:ext cx="3254040" cy="49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600" spc="-1" strike="noStrike">
                <a:solidFill>
                  <a:srgbClr val="ffffff"/>
                </a:solidFill>
                <a:latin typeface="Speak Pro"/>
                <a:ea typeface="DejaVu Sans"/>
              </a:rPr>
              <a:t>Aimed at developers using .net and Power Platform / CDS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7" name="CustomShape 11"/>
          <p:cNvSpPr/>
          <p:nvPr/>
        </p:nvSpPr>
        <p:spPr>
          <a:xfrm>
            <a:off x="8006400" y="3059280"/>
            <a:ext cx="3254040" cy="49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600" spc="-1" strike="noStrike">
                <a:solidFill>
                  <a:srgbClr val="ffffff"/>
                </a:solidFill>
                <a:latin typeface="Speak Pro"/>
                <a:ea typeface="DejaVu Sans"/>
              </a:rPr>
              <a:t>Forks are like “copies” of the project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CustomShape 12"/>
          <p:cNvSpPr/>
          <p:nvPr/>
        </p:nvSpPr>
        <p:spPr>
          <a:xfrm>
            <a:off x="928800" y="5170320"/>
            <a:ext cx="3254040" cy="49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600" spc="-1" strike="noStrike">
                <a:solidFill>
                  <a:srgbClr val="ffffff"/>
                </a:solidFill>
                <a:latin typeface="Speak Pro"/>
                <a:ea typeface="DejaVu Sans"/>
              </a:rPr>
              <a:t>Who submitted at least 1 Pull Request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9" name="CustomShape 13"/>
          <p:cNvSpPr/>
          <p:nvPr/>
        </p:nvSpPr>
        <p:spPr>
          <a:xfrm>
            <a:off x="4467600" y="5170320"/>
            <a:ext cx="3254040" cy="49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600" spc="-1" strike="noStrike">
                <a:solidFill>
                  <a:srgbClr val="ffffff"/>
                </a:solidFill>
                <a:latin typeface="Speak Pro"/>
                <a:ea typeface="DejaVu Sans"/>
              </a:rPr>
              <a:t>Started back in November 2014… time flies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20" name="Picture Placeholder 58" descr=""/>
          <p:cNvPicPr/>
          <p:nvPr/>
        </p:nvPicPr>
        <p:blipFill>
          <a:blip r:embed="rId1"/>
          <a:stretch/>
        </p:blipFill>
        <p:spPr>
          <a:xfrm>
            <a:off x="4512240" y="3890160"/>
            <a:ext cx="865080" cy="866160"/>
          </a:xfrm>
          <a:prstGeom prst="rect">
            <a:avLst/>
          </a:prstGeom>
          <a:ln w="19080">
            <a:noFill/>
          </a:ln>
        </p:spPr>
      </p:pic>
      <p:pic>
        <p:nvPicPr>
          <p:cNvPr id="221" name="Picture Placeholder 60" descr=""/>
          <p:cNvPicPr/>
          <p:nvPr/>
        </p:nvPicPr>
        <p:blipFill>
          <a:blip r:embed="rId2"/>
          <a:stretch/>
        </p:blipFill>
        <p:spPr>
          <a:xfrm>
            <a:off x="8047800" y="3890160"/>
            <a:ext cx="865080" cy="866160"/>
          </a:xfrm>
          <a:prstGeom prst="rect">
            <a:avLst/>
          </a:prstGeom>
          <a:ln w="19080">
            <a:noFill/>
          </a:ln>
        </p:spPr>
      </p:pic>
      <p:pic>
        <p:nvPicPr>
          <p:cNvPr id="222" name="Picture Placeholder 70" descr=""/>
          <p:cNvPicPr/>
          <p:nvPr/>
        </p:nvPicPr>
        <p:blipFill>
          <a:blip r:embed="rId3"/>
          <a:stretch/>
        </p:blipFill>
        <p:spPr>
          <a:xfrm>
            <a:off x="878400" y="1737360"/>
            <a:ext cx="865080" cy="866160"/>
          </a:xfrm>
          <a:prstGeom prst="rect">
            <a:avLst/>
          </a:prstGeom>
          <a:ln w="19080">
            <a:noFill/>
          </a:ln>
        </p:spPr>
      </p:pic>
      <p:pic>
        <p:nvPicPr>
          <p:cNvPr id="223" name="Picture Placeholder 76" descr=""/>
          <p:cNvPicPr/>
          <p:nvPr/>
        </p:nvPicPr>
        <p:blipFill>
          <a:blip r:embed="rId4"/>
          <a:stretch/>
        </p:blipFill>
        <p:spPr>
          <a:xfrm>
            <a:off x="977040" y="3890160"/>
            <a:ext cx="865080" cy="866160"/>
          </a:xfrm>
          <a:prstGeom prst="rect">
            <a:avLst/>
          </a:prstGeom>
          <a:ln w="19080">
            <a:noFill/>
          </a:ln>
        </p:spPr>
      </p:pic>
      <p:pic>
        <p:nvPicPr>
          <p:cNvPr id="224" name="Picture 25" descr=""/>
          <p:cNvPicPr/>
          <p:nvPr/>
        </p:nvPicPr>
        <p:blipFill>
          <a:blip r:embed="rId5">
            <a:lum bright="70000" contrast="-70000"/>
          </a:blip>
          <a:stretch/>
        </p:blipFill>
        <p:spPr>
          <a:xfrm>
            <a:off x="11210040" y="829800"/>
            <a:ext cx="939240" cy="482040"/>
          </a:xfrm>
          <a:prstGeom prst="rect">
            <a:avLst/>
          </a:prstGeom>
          <a:ln>
            <a:noFill/>
          </a:ln>
        </p:spPr>
      </p:pic>
      <p:pic>
        <p:nvPicPr>
          <p:cNvPr id="225" name="Picture Placeholder 76" descr=""/>
          <p:cNvPicPr/>
          <p:nvPr/>
        </p:nvPicPr>
        <p:blipFill>
          <a:blip r:embed="rId6"/>
          <a:stretch/>
        </p:blipFill>
        <p:spPr>
          <a:xfrm>
            <a:off x="4494960" y="1733400"/>
            <a:ext cx="865080" cy="866160"/>
          </a:xfrm>
          <a:prstGeom prst="rect">
            <a:avLst/>
          </a:prstGeom>
          <a:ln w="19080">
            <a:noFill/>
          </a:ln>
        </p:spPr>
      </p:pic>
      <p:pic>
        <p:nvPicPr>
          <p:cNvPr id="226" name="Picture Placeholder 70" descr=""/>
          <p:cNvPicPr/>
          <p:nvPr/>
        </p:nvPicPr>
        <p:blipFill>
          <a:blip r:embed="rId7"/>
          <a:stretch/>
        </p:blipFill>
        <p:spPr>
          <a:xfrm>
            <a:off x="7955280" y="1767240"/>
            <a:ext cx="865080" cy="866160"/>
          </a:xfrm>
          <a:prstGeom prst="rect">
            <a:avLst/>
          </a:prstGeom>
          <a:ln w="19080">
            <a:noFill/>
          </a:ln>
        </p:spPr>
      </p:pic>
      <p:pic>
        <p:nvPicPr>
          <p:cNvPr id="227" name="Picture Placeholder 70" descr=""/>
          <p:cNvPicPr/>
          <p:nvPr/>
        </p:nvPicPr>
        <p:blipFill>
          <a:blip r:embed="rId8"/>
          <a:stretch/>
        </p:blipFill>
        <p:spPr>
          <a:xfrm>
            <a:off x="8595360" y="1767240"/>
            <a:ext cx="865080" cy="866160"/>
          </a:xfrm>
          <a:prstGeom prst="rect">
            <a:avLst/>
          </a:prstGeom>
          <a:ln w="19080">
            <a:noFill/>
          </a:ln>
        </p:spPr>
      </p:pic>
      <p:sp>
        <p:nvSpPr>
          <p:cNvPr id="228" name="CustomShape 14"/>
          <p:cNvSpPr/>
          <p:nvPr/>
        </p:nvSpPr>
        <p:spPr>
          <a:xfrm>
            <a:off x="999000" y="819360"/>
            <a:ext cx="58582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https://github.com/jordimontana82/fake-xrm-easy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9" name="CustomShape 15"/>
          <p:cNvSpPr/>
          <p:nvPr/>
        </p:nvSpPr>
        <p:spPr>
          <a:xfrm>
            <a:off x="8102160" y="5170320"/>
            <a:ext cx="3254040" cy="49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600" spc="-1" strike="noStrike">
                <a:solidFill>
                  <a:srgbClr val="ffffff"/>
                </a:solidFill>
                <a:latin typeface="Speak Pro"/>
                <a:ea typeface="DejaVu Sans"/>
              </a:rPr>
              <a:t>Not too bad for a “low code” platform :) 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1527480" y="1700280"/>
            <a:ext cx="4141080" cy="153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What’s new in v2.x ...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6295680" y="822960"/>
            <a:ext cx="435960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600" spc="-1" strike="noStrike">
                <a:solidFill>
                  <a:srgbClr val="ffffff"/>
                </a:solidFill>
                <a:latin typeface="Speak Pro"/>
                <a:ea typeface="DejaVu Sans"/>
              </a:rPr>
              <a:t>#UnlimitedPower!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614880" y="6187680"/>
            <a:ext cx="3254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3" name="CustomShape 4"/>
          <p:cNvSpPr/>
          <p:nvPr/>
        </p:nvSpPr>
        <p:spPr>
          <a:xfrm>
            <a:off x="8849880" y="618768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6384A74-887A-45C4-850B-E7CE62478F57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34" name="CustomShape 5"/>
          <p:cNvSpPr/>
          <p:nvPr/>
        </p:nvSpPr>
        <p:spPr>
          <a:xfrm>
            <a:off x="1527480" y="3279960"/>
            <a:ext cx="4141080" cy="69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500" spc="-1" strike="noStrike">
                <a:solidFill>
                  <a:srgbClr val="be005a"/>
                </a:solidFill>
                <a:latin typeface="Speak Pro"/>
                <a:ea typeface="DejaVu Sans"/>
              </a:rPr>
              <a:t>.net core 3.1</a:t>
            </a:r>
            <a:endParaRPr b="0" lang="en-US" sz="2500" spc="-1" strike="noStrike">
              <a:latin typeface="Arial"/>
            </a:endParaRPr>
          </a:p>
        </p:txBody>
      </p:sp>
      <p:pic>
        <p:nvPicPr>
          <p:cNvPr id="235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39240" cy="48204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3"/>
          <a:stretch/>
        </p:blipFill>
        <p:spPr>
          <a:xfrm>
            <a:off x="2470320" y="4024800"/>
            <a:ext cx="910800" cy="91080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4"/>
          <a:stretch/>
        </p:blipFill>
        <p:spPr>
          <a:xfrm>
            <a:off x="7143120" y="2286000"/>
            <a:ext cx="566280" cy="621000"/>
          </a:xfrm>
          <a:prstGeom prst="rect">
            <a:avLst/>
          </a:prstGeom>
          <a:ln>
            <a:noFill/>
          </a:ln>
        </p:spPr>
      </p:pic>
      <p:sp>
        <p:nvSpPr>
          <p:cNvPr id="238" name="CustomShape 6"/>
          <p:cNvSpPr/>
          <p:nvPr/>
        </p:nvSpPr>
        <p:spPr>
          <a:xfrm>
            <a:off x="6583680" y="1554480"/>
            <a:ext cx="435960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Cross-platform dev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5"/>
          <a:stretch/>
        </p:blipFill>
        <p:spPr>
          <a:xfrm>
            <a:off x="8220960" y="2194560"/>
            <a:ext cx="683640" cy="82080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6"/>
          <a:stretch/>
        </p:blipFill>
        <p:spPr>
          <a:xfrm>
            <a:off x="9315360" y="2010960"/>
            <a:ext cx="837360" cy="1040400"/>
          </a:xfrm>
          <a:prstGeom prst="rect">
            <a:avLst/>
          </a:prstGeom>
          <a:ln>
            <a:noFill/>
          </a:ln>
        </p:spPr>
      </p:pic>
      <p:sp>
        <p:nvSpPr>
          <p:cNvPr id="241" name="CustomShape 7"/>
          <p:cNvSpPr/>
          <p:nvPr/>
        </p:nvSpPr>
        <p:spPr>
          <a:xfrm>
            <a:off x="6547680" y="3291840"/>
            <a:ext cx="435960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Speak Pro"/>
                <a:ea typeface="DejaVu Sans"/>
              </a:rPr>
              <a:t>Containerisation / Orchestration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7"/>
          <a:stretch/>
        </p:blipFill>
        <p:spPr>
          <a:xfrm>
            <a:off x="7223760" y="3751200"/>
            <a:ext cx="1001160" cy="854640"/>
          </a:xfrm>
          <a:prstGeom prst="rect">
            <a:avLst/>
          </a:prstGeom>
          <a:ln>
            <a:noFill/>
          </a:ln>
        </p:spPr>
      </p:pic>
      <p:pic>
        <p:nvPicPr>
          <p:cNvPr id="243" name="" descr=""/>
          <p:cNvPicPr/>
          <p:nvPr/>
        </p:nvPicPr>
        <p:blipFill>
          <a:blip r:embed="rId8"/>
          <a:stretch/>
        </p:blipFill>
        <p:spPr>
          <a:xfrm>
            <a:off x="9396360" y="3749040"/>
            <a:ext cx="751320" cy="729360"/>
          </a:xfrm>
          <a:prstGeom prst="rect">
            <a:avLst/>
          </a:prstGeom>
          <a:ln>
            <a:noFill/>
          </a:ln>
        </p:spPr>
      </p:pic>
      <p:sp>
        <p:nvSpPr>
          <p:cNvPr id="244" name="CustomShape 8"/>
          <p:cNvSpPr/>
          <p:nvPr/>
        </p:nvSpPr>
        <p:spPr>
          <a:xfrm>
            <a:off x="6627600" y="4898880"/>
            <a:ext cx="435960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Speak Pro"/>
                <a:ea typeface="DejaVu Sans"/>
              </a:rPr>
              <a:t>Serverless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9"/>
          <a:stretch/>
        </p:blipFill>
        <p:spPr>
          <a:xfrm>
            <a:off x="7345440" y="5331240"/>
            <a:ext cx="1771200" cy="884520"/>
          </a:xfrm>
          <a:prstGeom prst="rect">
            <a:avLst/>
          </a:prstGeom>
          <a:ln>
            <a:noFill/>
          </a:ln>
        </p:spPr>
      </p:pic>
      <p:sp>
        <p:nvSpPr>
          <p:cNvPr id="246" name="CustomShape 9"/>
          <p:cNvSpPr/>
          <p:nvPr/>
        </p:nvSpPr>
        <p:spPr>
          <a:xfrm>
            <a:off x="548640" y="5358240"/>
            <a:ext cx="507672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ffffff"/>
                </a:solidFill>
                <a:uFillTx/>
                <a:latin typeface="Arial"/>
                <a:ea typeface="DejaVu Sans"/>
                <a:hlinkClick r:id="rId10"/>
              </a:rPr>
              <a:t>https://github.com/microsoft/PowerPlatform-CdsServiceClient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 (alpha release… you’ve been warned)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1527480" y="1700280"/>
            <a:ext cx="4141080" cy="153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What’s new in v2.x ...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614880" y="6187680"/>
            <a:ext cx="3254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8849880" y="618768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F12AAE3-23C3-4431-B252-9031DB7B57FA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50" name="CustomShape 4"/>
          <p:cNvSpPr/>
          <p:nvPr/>
        </p:nvSpPr>
        <p:spPr>
          <a:xfrm>
            <a:off x="1527480" y="3279960"/>
            <a:ext cx="5878080" cy="11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be005a"/>
                </a:solidFill>
                <a:latin typeface="Speak Pro"/>
                <a:ea typeface="DejaVu Sans"/>
              </a:rPr>
              <a:t>1 NuGet Package (v1.x) →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be005a"/>
                </a:solidFill>
                <a:latin typeface="Speak Pro"/>
                <a:ea typeface="DejaVu Sans"/>
              </a:rPr>
              <a:t>    </a:t>
            </a:r>
            <a:r>
              <a:rPr b="1" lang="en-US" sz="2000" spc="-1" strike="noStrike">
                <a:solidFill>
                  <a:srgbClr val="be005a"/>
                </a:solidFill>
                <a:latin typeface="Speak Pro"/>
                <a:ea typeface="DejaVu Sans"/>
              </a:rPr>
              <a:t>~ 6 NuGet Packages (v2.x)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51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39240" cy="482040"/>
          </a:xfrm>
          <a:prstGeom prst="rect">
            <a:avLst/>
          </a:prstGeom>
          <a:ln>
            <a:noFill/>
          </a:ln>
        </p:spPr>
      </p:pic>
      <p:sp>
        <p:nvSpPr>
          <p:cNvPr id="252" name="CustomShape 5"/>
          <p:cNvSpPr/>
          <p:nvPr/>
        </p:nvSpPr>
        <p:spPr>
          <a:xfrm>
            <a:off x="6309360" y="1188720"/>
            <a:ext cx="5760000" cy="457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Use the right </a:t>
            </a:r>
            <a:r>
              <a:rPr b="1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abstraction</a:t>
            </a: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 layer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Install what you </a:t>
            </a:r>
            <a:r>
              <a:rPr b="1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need </a:t>
            </a:r>
            <a:r>
              <a:rPr b="1" lang="en-US" sz="2200" spc="-1" strike="noStrike" u="sng">
                <a:solidFill>
                  <a:srgbClr val="ffffff"/>
                </a:solidFill>
                <a:uFillTx/>
                <a:latin typeface="Speak Pro"/>
                <a:ea typeface="DejaVu Sans"/>
              </a:rPr>
              <a:t>only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* Massive refactorings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- FakeXrmEasy.Abstractions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- FakeXrmEasy.Core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- FakeXrmEasy.Plugins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- FakeXrmEasy.CodeActivities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- FakeXrmEasy.PipelineSimulation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- FakeXrmEasy.Integration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- FakeXrmEasy.Messages.Cds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- FakeXrmEasy.Messages.Sales ...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1527480" y="1700280"/>
            <a:ext cx="4141080" cy="153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be005a"/>
                </a:solidFill>
                <a:latin typeface="Avenir Next LT Pro"/>
                <a:ea typeface="DejaVu Sans"/>
              </a:rPr>
              <a:t>What’s new in v2.x ...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614880" y="6187680"/>
            <a:ext cx="3254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3b2cac"/>
                </a:solidFill>
                <a:latin typeface="Speak Pro"/>
                <a:ea typeface="DejaVu Sans"/>
              </a:rPr>
              <a:t>What’s new in FakeXrmEasy v2.x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8849880" y="618768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2561D0F-3855-40CD-990E-8A73F9C237D0}" type="slidenum">
              <a:rPr b="0" i="1" lang="en-US" sz="1200" spc="-1" strike="noStrike">
                <a:solidFill>
                  <a:srgbClr val="ffcd6b"/>
                </a:solidFill>
                <a:latin typeface="Speak Pro"/>
                <a:ea typeface="DejaVu Sans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1527480" y="3279960"/>
            <a:ext cx="5878080" cy="11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be005a"/>
                </a:solidFill>
                <a:latin typeface="Speak Pro"/>
                <a:ea typeface="DejaVu Sans"/>
              </a:rPr>
              <a:t>Massive Refactoring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57" name="Picture 9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11210040" y="829800"/>
            <a:ext cx="939240" cy="482040"/>
          </a:xfrm>
          <a:prstGeom prst="rect">
            <a:avLst/>
          </a:prstGeom>
          <a:ln>
            <a:noFill/>
          </a:ln>
        </p:spPr>
      </p:pic>
      <p:sp>
        <p:nvSpPr>
          <p:cNvPr id="258" name="CustomShape 5"/>
          <p:cNvSpPr/>
          <p:nvPr/>
        </p:nvSpPr>
        <p:spPr>
          <a:xfrm>
            <a:off x="6450480" y="1093680"/>
            <a:ext cx="5209920" cy="38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3"/>
          <a:srcRect l="0" t="0" r="26086" b="0"/>
          <a:stretch/>
        </p:blipFill>
        <p:spPr>
          <a:xfrm>
            <a:off x="6116040" y="1463040"/>
            <a:ext cx="5953320" cy="5008680"/>
          </a:xfrm>
          <a:prstGeom prst="rect">
            <a:avLst/>
          </a:prstGeom>
          <a:ln>
            <a:noFill/>
          </a:ln>
        </p:spPr>
      </p:pic>
      <p:sp>
        <p:nvSpPr>
          <p:cNvPr id="260" name="CustomShape 6"/>
          <p:cNvSpPr/>
          <p:nvPr/>
        </p:nvSpPr>
        <p:spPr>
          <a:xfrm>
            <a:off x="6188040" y="182880"/>
            <a:ext cx="5760000" cy="457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    </a:t>
            </a:r>
            <a:r>
              <a:rPr b="0" lang="en-US" sz="2200" spc="-1" strike="noStrike">
                <a:solidFill>
                  <a:srgbClr val="ffffff"/>
                </a:solidFill>
                <a:latin typeface="Speak Pro"/>
                <a:ea typeface="DejaVu Sans"/>
              </a:rPr>
              <a:t>.. I’ve been busy :)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</TotalTime>
  <Application>LibreOffice/6.0.7.3$Linux_X86_64 LibreOffice_project/00m0$Build-3</Application>
  <Words>438</Words>
  <Paragraphs>59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2020-05-24T23:43:48Z</dcterms:created>
  <dc:creator/>
  <dc:description/>
  <dc:language>en-US</dc:language>
  <cp:lastModifiedBy/>
  <dcterms:modified xsi:type="dcterms:W3CDTF">2020-06-07T09:06:04Z</dcterms:modified>
  <cp:revision>42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